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1674" y="108"/>
      </p:cViewPr>
      <p:guideLst>
        <p:guide orient="horz" pos="2160"/>
        <p:guide pos="2880"/>
      </p:guideLst>
    </p:cSldViewPr>
  </p:slideViewPr>
  <p:notesTextViewPr>
    <p:cViewPr>
      <p:scale>
        <a:sx n="150" d="100"/>
        <a:sy n="15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矩形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矩形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矩形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矩形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矩形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圓角矩形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圓角矩形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矩形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矩形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矩形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矩形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標題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9" name="副標題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zh-TW" altLang="en-US" smtClean="0"/>
              <a:t>按一下以編輯母片副標題樣式</a:t>
            </a:r>
            <a:endParaRPr kumimoji="0" lang="en-US"/>
          </a:p>
        </p:txBody>
      </p:sp>
      <p:sp>
        <p:nvSpPr>
          <p:cNvPr id="28" name="日期版面配置區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036A1837-5DFA-4ACF-9EEB-7C6BBCB2B3D3}" type="datetimeFigureOut">
              <a:rPr lang="zh-TW" altLang="en-US" smtClean="0"/>
              <a:t>2021/5/17</a:t>
            </a:fld>
            <a:endParaRPr lang="zh-TW" altLang="en-US"/>
          </a:p>
        </p:txBody>
      </p:sp>
      <p:sp>
        <p:nvSpPr>
          <p:cNvPr id="17" name="頁尾版面配置區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29" name="投影片編號版面配置區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6043ACDE-E32D-48C1-B8BE-6CC5DD418311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A1837-5DFA-4ACF-9EEB-7C6BBCB2B3D3}" type="datetimeFigureOut">
              <a:rPr lang="zh-TW" altLang="en-US" smtClean="0"/>
              <a:t>2021/5/17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43ACDE-E32D-48C1-B8BE-6CC5DD418311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A1837-5DFA-4ACF-9EEB-7C6BBCB2B3D3}" type="datetimeFigureOut">
              <a:rPr lang="zh-TW" altLang="en-US" smtClean="0"/>
              <a:t>2021/5/17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43ACDE-E32D-48C1-B8BE-6CC5DD418311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A1837-5DFA-4ACF-9EEB-7C6BBCB2B3D3}" type="datetimeFigureOut">
              <a:rPr lang="zh-TW" altLang="en-US" smtClean="0"/>
              <a:t>2021/5/17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43ACDE-E32D-48C1-B8BE-6CC5DD418311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5" name="內容版面配置區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26" name="日期版面配置區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036A1837-5DFA-4ACF-9EEB-7C6BBCB2B3D3}" type="datetimeFigureOut">
              <a:rPr lang="zh-TW" altLang="en-US" smtClean="0"/>
              <a:t>2021/5/17</a:t>
            </a:fld>
            <a:endParaRPr lang="zh-TW" altLang="en-US"/>
          </a:p>
        </p:txBody>
      </p:sp>
      <p:sp>
        <p:nvSpPr>
          <p:cNvPr id="27" name="投影片編號版面配置區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6043ACDE-E32D-48C1-B8BE-6CC5DD418311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28" name="頁尾版面配置區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036A1837-5DFA-4ACF-9EEB-7C6BBCB2B3D3}" type="datetimeFigureOut">
              <a:rPr lang="zh-TW" altLang="en-US" smtClean="0"/>
              <a:t>2021/5/17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6043ACDE-E32D-48C1-B8BE-6CC5DD418311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A1837-5DFA-4ACF-9EEB-7C6BBCB2B3D3}" type="datetimeFigureOut">
              <a:rPr lang="zh-TW" altLang="en-US" smtClean="0"/>
              <a:t>2021/5/17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43ACDE-E32D-48C1-B8BE-6CC5DD418311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A1837-5DFA-4ACF-9EEB-7C6BBCB2B3D3}" type="datetimeFigureOut">
              <a:rPr lang="zh-TW" altLang="en-US" smtClean="0"/>
              <a:t>2021/5/17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43ACDE-E32D-48C1-B8BE-6CC5DD418311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zh-TW" altLang="en-US" smtClean="0"/>
              <a:t>按一下圖示以新增圖片</a:t>
            </a:r>
            <a:endParaRPr kumimoji="0" lang="en-US" dirty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A1837-5DFA-4ACF-9EEB-7C6BBCB2B3D3}" type="datetimeFigureOut">
              <a:rPr lang="zh-TW" altLang="en-US" smtClean="0"/>
              <a:t>2021/5/17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43ACDE-E32D-48C1-B8BE-6CC5DD418311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A1837-5DFA-4ACF-9EEB-7C6BBCB2B3D3}" type="datetimeFigureOut">
              <a:rPr lang="zh-TW" altLang="en-US" smtClean="0"/>
              <a:t>2021/5/17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43ACDE-E32D-48C1-B8BE-6CC5DD418311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A1837-5DFA-4ACF-9EEB-7C6BBCB2B3D3}" type="datetimeFigureOut">
              <a:rPr lang="zh-TW" altLang="en-US" smtClean="0"/>
              <a:t>2021/5/17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43ACDE-E32D-48C1-B8BE-6CC5DD418311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矩形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矩形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矩形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矩形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矩形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圓角矩形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圓角矩形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矩形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矩形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矩形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矩形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矩形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矩形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標題版面配置區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13" name="文字版面配置區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  <a:p>
            <a:pPr lvl="1" eaLnBrk="1" latinLnBrk="0" hangingPunct="1"/>
            <a:r>
              <a:rPr kumimoji="0" lang="zh-TW" altLang="en-US" smtClean="0"/>
              <a:t>第二層</a:t>
            </a:r>
          </a:p>
          <a:p>
            <a:pPr lvl="2" eaLnBrk="1" latinLnBrk="0" hangingPunct="1"/>
            <a:r>
              <a:rPr kumimoji="0" lang="zh-TW" altLang="en-US" smtClean="0"/>
              <a:t>第三層</a:t>
            </a:r>
          </a:p>
          <a:p>
            <a:pPr lvl="3" eaLnBrk="1" latinLnBrk="0" hangingPunct="1"/>
            <a:r>
              <a:rPr kumimoji="0" lang="zh-TW" altLang="en-US" smtClean="0"/>
              <a:t>第四層</a:t>
            </a:r>
          </a:p>
          <a:p>
            <a:pPr lvl="4" eaLnBrk="1" latinLnBrk="0" hangingPunct="1"/>
            <a:r>
              <a:rPr kumimoji="0" lang="zh-TW" altLang="en-US" smtClean="0"/>
              <a:t>第五層</a:t>
            </a:r>
            <a:endParaRPr kumimoji="0" lang="en-US"/>
          </a:p>
        </p:txBody>
      </p:sp>
      <p:sp>
        <p:nvSpPr>
          <p:cNvPr id="14" name="日期版面配置區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036A1837-5DFA-4ACF-9EEB-7C6BBCB2B3D3}" type="datetimeFigureOut">
              <a:rPr lang="zh-TW" altLang="en-US" smtClean="0"/>
              <a:t>2021/5/17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23" name="投影片編號版面配置區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6043ACDE-E32D-48C1-B8BE-6CC5DD418311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mailto:ctd@mail.ntuc.edu.tw" TargetMode="External"/><Relationship Id="rId2" Type="http://schemas.openxmlformats.org/officeDocument/2006/relationships/hyperlink" Target="https://support.google.com/meet/?hl=zh-Hant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zh-TW" dirty="0" smtClean="0"/>
              <a:t>Google Meet</a:t>
            </a:r>
            <a:r>
              <a:rPr lang="zh-TW" altLang="en-US" dirty="0" smtClean="0"/>
              <a:t> 簡易教學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4355976" y="5981700"/>
            <a:ext cx="6491064" cy="1752600"/>
          </a:xfrm>
        </p:spPr>
        <p:txBody>
          <a:bodyPr>
            <a:normAutofit/>
          </a:bodyPr>
          <a:lstStyle/>
          <a:p>
            <a:r>
              <a:rPr lang="zh-TW" altLang="en-US" sz="2000" dirty="0" smtClean="0">
                <a:latin typeface="+mj-ea"/>
                <a:ea typeface="+mj-ea"/>
              </a:rPr>
              <a:t>國立臺中教育大學 教務處教學發展中心</a:t>
            </a:r>
            <a:endParaRPr lang="zh-TW" altLang="en-US" sz="2000" dirty="0">
              <a:latin typeface="+mj-ea"/>
              <a:ea typeface="+mj-ea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1.</a:t>
            </a:r>
            <a:r>
              <a:rPr lang="zh-TW" altLang="en-US" dirty="0" smtClean="0"/>
              <a:t>發起及加入會議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 smtClean="0"/>
              <a:t>登入</a:t>
            </a:r>
            <a:r>
              <a:rPr lang="en-US" altLang="zh-TW" dirty="0" smtClean="0"/>
              <a:t>Google</a:t>
            </a:r>
            <a:r>
              <a:rPr lang="zh-TW" altLang="en-US" dirty="0" smtClean="0"/>
              <a:t>帳號，點選</a:t>
            </a:r>
            <a:r>
              <a:rPr lang="en-US" altLang="zh-TW" dirty="0" smtClean="0"/>
              <a:t>Google meet </a:t>
            </a:r>
            <a:r>
              <a:rPr lang="zh-TW" altLang="en-US" dirty="0" smtClean="0"/>
              <a:t>應用程式</a:t>
            </a:r>
            <a:endParaRPr lang="zh-TW" alt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3068960"/>
            <a:ext cx="7401935" cy="27119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圓角矩形 4"/>
          <p:cNvSpPr/>
          <p:nvPr/>
        </p:nvSpPr>
        <p:spPr>
          <a:xfrm>
            <a:off x="7236296" y="2996952"/>
            <a:ext cx="504056" cy="432048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圓角矩形 5"/>
          <p:cNvSpPr/>
          <p:nvPr/>
        </p:nvSpPr>
        <p:spPr>
          <a:xfrm>
            <a:off x="7164288" y="4149080"/>
            <a:ext cx="720080" cy="792088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文字方塊 6"/>
          <p:cNvSpPr txBox="1"/>
          <p:nvPr/>
        </p:nvSpPr>
        <p:spPr>
          <a:xfrm>
            <a:off x="7812360" y="2708920"/>
            <a:ext cx="7922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b="1" dirty="0" smtClean="0">
                <a:solidFill>
                  <a:srgbClr val="FF0000"/>
                </a:solidFill>
              </a:rPr>
              <a:t>step1</a:t>
            </a:r>
            <a:endParaRPr lang="zh-TW" altLang="en-US" b="1" dirty="0">
              <a:solidFill>
                <a:srgbClr val="FF0000"/>
              </a:solidFill>
            </a:endParaRPr>
          </a:p>
        </p:txBody>
      </p:sp>
      <p:sp>
        <p:nvSpPr>
          <p:cNvPr id="8" name="文字方塊 7"/>
          <p:cNvSpPr txBox="1"/>
          <p:nvPr/>
        </p:nvSpPr>
        <p:spPr>
          <a:xfrm>
            <a:off x="7956376" y="4221088"/>
            <a:ext cx="8226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b="1" dirty="0" smtClean="0">
                <a:solidFill>
                  <a:srgbClr val="FF0000"/>
                </a:solidFill>
              </a:rPr>
              <a:t>step2</a:t>
            </a:r>
            <a:endParaRPr lang="zh-TW" altLang="en-US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1.</a:t>
            </a:r>
            <a:r>
              <a:rPr lang="zh-TW" altLang="en-US" dirty="0" smtClean="0"/>
              <a:t>發起及加入會議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zh-TW" altLang="en-US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2060848"/>
            <a:ext cx="5825133" cy="34230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文字方塊 5"/>
          <p:cNvSpPr txBox="1"/>
          <p:nvPr/>
        </p:nvSpPr>
        <p:spPr>
          <a:xfrm>
            <a:off x="683568" y="5373216"/>
            <a:ext cx="8226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b="1" dirty="0" smtClean="0">
                <a:solidFill>
                  <a:srgbClr val="FF0000"/>
                </a:solidFill>
              </a:rPr>
              <a:t>step3</a:t>
            </a:r>
            <a:endParaRPr lang="zh-TW" altLang="en-US" b="1" dirty="0">
              <a:solidFill>
                <a:srgbClr val="FF0000"/>
              </a:solidFill>
            </a:endParaRPr>
          </a:p>
        </p:txBody>
      </p:sp>
      <p:sp>
        <p:nvSpPr>
          <p:cNvPr id="7" name="圓角矩形 6"/>
          <p:cNvSpPr/>
          <p:nvPr/>
        </p:nvSpPr>
        <p:spPr>
          <a:xfrm>
            <a:off x="611560" y="4797152"/>
            <a:ext cx="864096" cy="504056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71800" y="4293096"/>
            <a:ext cx="5962650" cy="2247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圓角矩形 8"/>
          <p:cNvSpPr/>
          <p:nvPr/>
        </p:nvSpPr>
        <p:spPr>
          <a:xfrm>
            <a:off x="3131840" y="5229200"/>
            <a:ext cx="1944216" cy="432048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" name="文字方塊 9"/>
          <p:cNvSpPr txBox="1"/>
          <p:nvPr/>
        </p:nvSpPr>
        <p:spPr>
          <a:xfrm>
            <a:off x="5292080" y="5229200"/>
            <a:ext cx="8290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b="1" dirty="0" smtClean="0">
                <a:solidFill>
                  <a:srgbClr val="FF0000"/>
                </a:solidFill>
              </a:rPr>
              <a:t>step4</a:t>
            </a:r>
            <a:endParaRPr lang="zh-TW" altLang="en-US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1.</a:t>
            </a:r>
            <a:r>
              <a:rPr lang="zh-TW" altLang="en-US" dirty="0" smtClean="0"/>
              <a:t>發起及加入會議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TW" b="1" dirty="0" smtClean="0">
                <a:solidFill>
                  <a:srgbClr val="FF0000"/>
                </a:solidFill>
              </a:rPr>
              <a:t>step5</a:t>
            </a:r>
            <a:endParaRPr lang="zh-TW" altLang="en-US" b="1" dirty="0" smtClean="0">
              <a:solidFill>
                <a:srgbClr val="FF0000"/>
              </a:solidFill>
            </a:endParaRPr>
          </a:p>
          <a:p>
            <a:endParaRPr lang="zh-TW" altLang="en-US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2852936"/>
            <a:ext cx="7334250" cy="350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圓角矩形 4"/>
          <p:cNvSpPr/>
          <p:nvPr/>
        </p:nvSpPr>
        <p:spPr>
          <a:xfrm>
            <a:off x="827584" y="3717032"/>
            <a:ext cx="1944216" cy="432048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7" name="直線單箭頭接點 6"/>
          <p:cNvCxnSpPr/>
          <p:nvPr/>
        </p:nvCxnSpPr>
        <p:spPr>
          <a:xfrm flipV="1">
            <a:off x="2555776" y="2636912"/>
            <a:ext cx="1584176" cy="108012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文字方塊 7"/>
          <p:cNvSpPr txBox="1"/>
          <p:nvPr/>
        </p:nvSpPr>
        <p:spPr>
          <a:xfrm>
            <a:off x="4211960" y="2348880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b="1" dirty="0">
                <a:solidFill>
                  <a:srgbClr val="FF0000"/>
                </a:solidFill>
                <a:latin typeface="+mj-ea"/>
                <a:ea typeface="+mj-ea"/>
              </a:rPr>
              <a:t>以</a:t>
            </a:r>
            <a:r>
              <a:rPr lang="zh-TW" altLang="en-US" b="1" dirty="0" smtClean="0">
                <a:solidFill>
                  <a:srgbClr val="FF0000"/>
                </a:solidFill>
                <a:latin typeface="+mj-ea"/>
                <a:ea typeface="+mj-ea"/>
              </a:rPr>
              <a:t>郵件邀請</a:t>
            </a:r>
            <a:endParaRPr lang="zh-TW" altLang="en-US" b="1" dirty="0">
              <a:solidFill>
                <a:srgbClr val="FF0000"/>
              </a:solidFill>
              <a:latin typeface="+mj-ea"/>
              <a:ea typeface="+mj-ea"/>
            </a:endParaRPr>
          </a:p>
        </p:txBody>
      </p:sp>
      <p:sp>
        <p:nvSpPr>
          <p:cNvPr id="9" name="圓角矩形 8"/>
          <p:cNvSpPr/>
          <p:nvPr/>
        </p:nvSpPr>
        <p:spPr>
          <a:xfrm>
            <a:off x="971600" y="4725144"/>
            <a:ext cx="3024336" cy="432048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10" name="直線單箭頭接點 9"/>
          <p:cNvCxnSpPr/>
          <p:nvPr/>
        </p:nvCxnSpPr>
        <p:spPr>
          <a:xfrm>
            <a:off x="3563888" y="5157192"/>
            <a:ext cx="1440160" cy="1368152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文字方塊 12"/>
          <p:cNvSpPr txBox="1"/>
          <p:nvPr/>
        </p:nvSpPr>
        <p:spPr>
          <a:xfrm>
            <a:off x="5076056" y="6309320"/>
            <a:ext cx="1569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b="1" dirty="0">
                <a:solidFill>
                  <a:srgbClr val="FF0000"/>
                </a:solidFill>
                <a:latin typeface="+mj-ea"/>
                <a:ea typeface="+mj-ea"/>
              </a:rPr>
              <a:t>分享會議</a:t>
            </a:r>
            <a:r>
              <a:rPr lang="zh-TW" altLang="en-US" b="1" dirty="0" smtClean="0">
                <a:solidFill>
                  <a:srgbClr val="FF0000"/>
                </a:solidFill>
                <a:latin typeface="+mj-ea"/>
                <a:ea typeface="+mj-ea"/>
              </a:rPr>
              <a:t>連結</a:t>
            </a:r>
            <a:endParaRPr lang="zh-TW" altLang="en-US" b="1" dirty="0">
              <a:solidFill>
                <a:srgbClr val="FF0000"/>
              </a:solidFill>
              <a:latin typeface="+mj-ea"/>
              <a:ea typeface="+mj-ea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2.</a:t>
            </a:r>
            <a:r>
              <a:rPr lang="zh-TW" altLang="en-US" dirty="0" smtClean="0"/>
              <a:t>功能應用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 smtClean="0">
                <a:latin typeface="+mj-ea"/>
                <a:ea typeface="+mj-ea"/>
              </a:rPr>
              <a:t>線上即時討論</a:t>
            </a:r>
            <a:endParaRPr lang="zh-TW" altLang="en-US" dirty="0">
              <a:latin typeface="+mj-ea"/>
              <a:ea typeface="+mj-ea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2969568"/>
            <a:ext cx="8589842" cy="38884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圓角矩形 4"/>
          <p:cNvSpPr/>
          <p:nvPr/>
        </p:nvSpPr>
        <p:spPr>
          <a:xfrm>
            <a:off x="7164288" y="2924944"/>
            <a:ext cx="576064" cy="360040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2.</a:t>
            </a:r>
            <a:r>
              <a:rPr lang="zh-TW" altLang="en-US" dirty="0" smtClean="0"/>
              <a:t>功能應用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 smtClean="0">
                <a:latin typeface="+mj-ea"/>
                <a:ea typeface="+mj-ea"/>
              </a:rPr>
              <a:t>分享課程教材</a:t>
            </a:r>
            <a:endParaRPr lang="zh-TW" altLang="en-US" dirty="0">
              <a:latin typeface="+mj-ea"/>
              <a:ea typeface="+mj-ea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924944"/>
            <a:ext cx="8205646" cy="374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圓角矩形 4"/>
          <p:cNvSpPr/>
          <p:nvPr/>
        </p:nvSpPr>
        <p:spPr>
          <a:xfrm>
            <a:off x="7164288" y="6165304"/>
            <a:ext cx="1008112" cy="504056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pSp>
        <p:nvGrpSpPr>
          <p:cNvPr id="11" name="群組 10"/>
          <p:cNvGrpSpPr/>
          <p:nvPr/>
        </p:nvGrpSpPr>
        <p:grpSpPr>
          <a:xfrm>
            <a:off x="5076056" y="5733256"/>
            <a:ext cx="2016224" cy="369332"/>
            <a:chOff x="5076056" y="5733256"/>
            <a:chExt cx="2016224" cy="369332"/>
          </a:xfrm>
        </p:grpSpPr>
        <p:sp>
          <p:nvSpPr>
            <p:cNvPr id="10" name="圓角矩形圖說文字 9"/>
            <p:cNvSpPr/>
            <p:nvPr/>
          </p:nvSpPr>
          <p:spPr>
            <a:xfrm>
              <a:off x="5076056" y="5733256"/>
              <a:ext cx="2016224" cy="360040"/>
            </a:xfrm>
            <a:prstGeom prst="wedgeRoundRectCallout">
              <a:avLst>
                <a:gd name="adj1" fmla="val 55833"/>
                <a:gd name="adj2" fmla="val -20646"/>
                <a:gd name="adj3" fmla="val 16667"/>
              </a:avLst>
            </a:prstGeom>
            <a:solidFill>
              <a:schemeClr val="accent6">
                <a:lumMod val="7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7" name="文字方塊 6"/>
            <p:cNvSpPr txBox="1"/>
            <p:nvPr/>
          </p:nvSpPr>
          <p:spPr>
            <a:xfrm>
              <a:off x="5148064" y="5733256"/>
              <a:ext cx="180049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b="1" dirty="0" smtClean="0">
                  <a:solidFill>
                    <a:schemeClr val="bg1"/>
                  </a:solidFill>
                  <a:latin typeface="+mj-ea"/>
                  <a:ea typeface="+mj-ea"/>
                </a:rPr>
                <a:t>分享影片最好用</a:t>
              </a:r>
              <a:endParaRPr lang="zh-TW" altLang="en-US" b="1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2" name="群組 11"/>
          <p:cNvGrpSpPr/>
          <p:nvPr/>
        </p:nvGrpSpPr>
        <p:grpSpPr>
          <a:xfrm>
            <a:off x="6300192" y="4509120"/>
            <a:ext cx="2664296" cy="360040"/>
            <a:chOff x="5076056" y="5733256"/>
            <a:chExt cx="2016224" cy="360040"/>
          </a:xfrm>
          <a:solidFill>
            <a:schemeClr val="accent6">
              <a:lumMod val="75000"/>
            </a:schemeClr>
          </a:solidFill>
        </p:grpSpPr>
        <p:sp>
          <p:nvSpPr>
            <p:cNvPr id="13" name="圓角矩形圖說文字 12"/>
            <p:cNvSpPr/>
            <p:nvPr/>
          </p:nvSpPr>
          <p:spPr>
            <a:xfrm>
              <a:off x="5076056" y="5733256"/>
              <a:ext cx="2016224" cy="360040"/>
            </a:xfrm>
            <a:prstGeom prst="wedgeRoundRectCallout">
              <a:avLst>
                <a:gd name="adj1" fmla="val 6702"/>
                <a:gd name="adj2" fmla="val 169833"/>
                <a:gd name="adj3" fmla="val 16667"/>
              </a:avLst>
            </a:prstGeom>
            <a:grp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4" name="文字方塊 13"/>
            <p:cNvSpPr txBox="1"/>
            <p:nvPr/>
          </p:nvSpPr>
          <p:spPr>
            <a:xfrm>
              <a:off x="5182173" y="5733256"/>
              <a:ext cx="180399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1600" b="1" dirty="0" smtClean="0">
                  <a:solidFill>
                    <a:schemeClr val="bg1"/>
                  </a:solidFill>
                  <a:latin typeface="+mj-ea"/>
                  <a:ea typeface="+mj-ea"/>
                </a:rPr>
                <a:t>課程教材較多元可使用</a:t>
              </a:r>
              <a:endParaRPr lang="zh-TW" altLang="en-US" sz="1600" b="1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8" name="群組 17"/>
          <p:cNvGrpSpPr/>
          <p:nvPr/>
        </p:nvGrpSpPr>
        <p:grpSpPr>
          <a:xfrm>
            <a:off x="7919864" y="5445224"/>
            <a:ext cx="1224136" cy="369332"/>
            <a:chOff x="5076056" y="5733256"/>
            <a:chExt cx="2078211" cy="369332"/>
          </a:xfrm>
          <a:solidFill>
            <a:schemeClr val="accent4"/>
          </a:solidFill>
        </p:grpSpPr>
        <p:sp>
          <p:nvSpPr>
            <p:cNvPr id="19" name="圓角矩形圖說文字 18"/>
            <p:cNvSpPr/>
            <p:nvPr/>
          </p:nvSpPr>
          <p:spPr>
            <a:xfrm>
              <a:off x="5076056" y="5733256"/>
              <a:ext cx="2016225" cy="360040"/>
            </a:xfrm>
            <a:prstGeom prst="wedgeRoundRectCallout">
              <a:avLst>
                <a:gd name="adj1" fmla="val -55187"/>
                <a:gd name="adj2" fmla="val -8552"/>
                <a:gd name="adj3" fmla="val 16667"/>
              </a:avLst>
            </a:prstGeom>
            <a:solidFill>
              <a:schemeClr val="accent6">
                <a:lumMod val="7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0" name="文字方塊 19"/>
            <p:cNvSpPr txBox="1"/>
            <p:nvPr/>
          </p:nvSpPr>
          <p:spPr>
            <a:xfrm>
              <a:off x="5148064" y="5733256"/>
              <a:ext cx="200620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b="1" dirty="0" smtClean="0">
                  <a:solidFill>
                    <a:schemeClr val="bg1"/>
                  </a:solidFill>
                  <a:latin typeface="+mj-ea"/>
                  <a:ea typeface="+mj-ea"/>
                </a:rPr>
                <a:t>分享</a:t>
              </a:r>
              <a:r>
                <a:rPr lang="en-US" altLang="zh-TW" b="1" dirty="0" smtClean="0">
                  <a:solidFill>
                    <a:schemeClr val="bg1"/>
                  </a:solidFill>
                  <a:latin typeface="+mj-ea"/>
                  <a:ea typeface="+mj-ea"/>
                </a:rPr>
                <a:t>PPT</a:t>
              </a:r>
              <a:endParaRPr lang="zh-TW" altLang="en-US" b="1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2.</a:t>
            </a:r>
            <a:r>
              <a:rPr lang="zh-TW" altLang="en-US" dirty="0" smtClean="0"/>
              <a:t>功能應用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 smtClean="0">
                <a:latin typeface="+mj-ea"/>
                <a:ea typeface="+mj-ea"/>
              </a:rPr>
              <a:t>課程錄製及白板補充筆記</a:t>
            </a:r>
            <a:endParaRPr lang="zh-TW" altLang="en-US" dirty="0">
              <a:latin typeface="+mj-ea"/>
              <a:ea typeface="+mj-ea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 t="5530"/>
          <a:stretch>
            <a:fillRect/>
          </a:stretch>
        </p:blipFill>
        <p:spPr bwMode="auto">
          <a:xfrm>
            <a:off x="395536" y="2924944"/>
            <a:ext cx="8546355" cy="3933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圓角矩形 4"/>
          <p:cNvSpPr/>
          <p:nvPr/>
        </p:nvSpPr>
        <p:spPr>
          <a:xfrm>
            <a:off x="7308304" y="3356992"/>
            <a:ext cx="1152128" cy="288032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pSp>
        <p:nvGrpSpPr>
          <p:cNvPr id="6" name="群組 5"/>
          <p:cNvGrpSpPr/>
          <p:nvPr/>
        </p:nvGrpSpPr>
        <p:grpSpPr>
          <a:xfrm>
            <a:off x="4355976" y="3645024"/>
            <a:ext cx="3024336" cy="646331"/>
            <a:chOff x="5076056" y="5733256"/>
            <a:chExt cx="2016224" cy="646331"/>
          </a:xfrm>
        </p:grpSpPr>
        <p:sp>
          <p:nvSpPr>
            <p:cNvPr id="7" name="圓角矩形圖說文字 6"/>
            <p:cNvSpPr/>
            <p:nvPr/>
          </p:nvSpPr>
          <p:spPr>
            <a:xfrm>
              <a:off x="5076056" y="5733256"/>
              <a:ext cx="2016224" cy="360040"/>
            </a:xfrm>
            <a:prstGeom prst="wedgeRoundRectCallout">
              <a:avLst>
                <a:gd name="adj1" fmla="val 44745"/>
                <a:gd name="adj2" fmla="val -79255"/>
                <a:gd name="adj3" fmla="val 16667"/>
              </a:avLst>
            </a:prstGeom>
            <a:solidFill>
              <a:schemeClr val="accent6">
                <a:lumMod val="7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8" name="文字方塊 7"/>
            <p:cNvSpPr txBox="1"/>
            <p:nvPr/>
          </p:nvSpPr>
          <p:spPr>
            <a:xfrm>
              <a:off x="5148064" y="5733256"/>
              <a:ext cx="180049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b="1" dirty="0" smtClean="0">
                  <a:solidFill>
                    <a:schemeClr val="bg1"/>
                  </a:solidFill>
                  <a:latin typeface="+mj-ea"/>
                  <a:ea typeface="+mj-ea"/>
                </a:rPr>
                <a:t>錄製結束後自動上傳雲端</a:t>
              </a:r>
              <a:endParaRPr lang="zh-TW" altLang="en-US" b="1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9" name="群組 8"/>
          <p:cNvGrpSpPr/>
          <p:nvPr/>
        </p:nvGrpSpPr>
        <p:grpSpPr>
          <a:xfrm>
            <a:off x="4427984" y="2924944"/>
            <a:ext cx="2016224" cy="432048"/>
            <a:chOff x="5076056" y="5733253"/>
            <a:chExt cx="2016224" cy="369332"/>
          </a:xfrm>
          <a:solidFill>
            <a:schemeClr val="accent6">
              <a:lumMod val="75000"/>
            </a:schemeClr>
          </a:solidFill>
        </p:grpSpPr>
        <p:sp>
          <p:nvSpPr>
            <p:cNvPr id="10" name="圓角矩形圖說文字 9"/>
            <p:cNvSpPr/>
            <p:nvPr/>
          </p:nvSpPr>
          <p:spPr>
            <a:xfrm>
              <a:off x="5076056" y="5733256"/>
              <a:ext cx="2016224" cy="360040"/>
            </a:xfrm>
            <a:prstGeom prst="wedgeRoundRectCallout">
              <a:avLst>
                <a:gd name="adj1" fmla="val 90417"/>
                <a:gd name="adj2" fmla="val 4688"/>
                <a:gd name="adj3" fmla="val 16667"/>
              </a:avLst>
            </a:prstGeom>
            <a:grp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1" name="文字方塊 10"/>
            <p:cNvSpPr txBox="1"/>
            <p:nvPr/>
          </p:nvSpPr>
          <p:spPr>
            <a:xfrm>
              <a:off x="5148064" y="5733253"/>
              <a:ext cx="180049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b="1" dirty="0" smtClean="0">
                  <a:solidFill>
                    <a:schemeClr val="bg1"/>
                  </a:solidFill>
                  <a:latin typeface="+mj-ea"/>
                  <a:ea typeface="+mj-ea"/>
                </a:rPr>
                <a:t>上課補充筆記</a:t>
              </a:r>
              <a:endParaRPr lang="zh-TW" altLang="en-US" b="1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4048" y="692696"/>
            <a:ext cx="3804191" cy="21539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圓角矩形 12"/>
          <p:cNvSpPr/>
          <p:nvPr/>
        </p:nvSpPr>
        <p:spPr>
          <a:xfrm>
            <a:off x="7308304" y="3068960"/>
            <a:ext cx="1152128" cy="288032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3.</a:t>
            </a:r>
            <a:r>
              <a:rPr lang="zh-TW" altLang="en-US" dirty="0" smtClean="0"/>
              <a:t>結束會議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2132856"/>
            <a:ext cx="8701598" cy="4032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圓角矩形 6"/>
          <p:cNvSpPr/>
          <p:nvPr/>
        </p:nvSpPr>
        <p:spPr>
          <a:xfrm>
            <a:off x="3923928" y="5733256"/>
            <a:ext cx="1152128" cy="288032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內容版面配置區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 smtClean="0">
                <a:latin typeface="+mj-ea"/>
                <a:ea typeface="+mj-ea"/>
              </a:rPr>
              <a:t>欲瞭解更多功能，可至</a:t>
            </a:r>
            <a:r>
              <a:rPr lang="en-US" altLang="zh-TW" dirty="0" smtClean="0">
                <a:latin typeface="+mj-ea"/>
                <a:ea typeface="+mj-ea"/>
              </a:rPr>
              <a:t>Google</a:t>
            </a:r>
            <a:r>
              <a:rPr lang="zh-TW" altLang="en-US" dirty="0" smtClean="0">
                <a:latin typeface="+mj-ea"/>
                <a:ea typeface="+mj-ea"/>
              </a:rPr>
              <a:t>官方網站</a:t>
            </a:r>
            <a:r>
              <a:rPr lang="en-US" altLang="zh-TW" dirty="0" smtClean="0">
                <a:latin typeface="+mj-ea"/>
                <a:ea typeface="+mj-ea"/>
              </a:rPr>
              <a:t>:</a:t>
            </a:r>
            <a:endParaRPr lang="en-US" altLang="zh-TW" dirty="0" smtClean="0">
              <a:latin typeface="+mj-ea"/>
              <a:ea typeface="+mj-ea"/>
              <a:hlinkClick r:id="rId2"/>
            </a:endParaRPr>
          </a:p>
          <a:p>
            <a:pPr>
              <a:buNone/>
            </a:pPr>
            <a:r>
              <a:rPr lang="zh-TW" altLang="en-US" dirty="0" smtClean="0">
                <a:latin typeface="+mj-ea"/>
                <a:ea typeface="+mj-ea"/>
              </a:rPr>
              <a:t>   </a:t>
            </a:r>
            <a:r>
              <a:rPr lang="en-US" altLang="zh-TW" dirty="0" smtClean="0">
                <a:latin typeface="+mj-ea"/>
                <a:ea typeface="+mj-ea"/>
                <a:hlinkClick r:id="rId2"/>
              </a:rPr>
              <a:t>https://support.google.com/meet/?hl=zh-Hant#topic=7306097</a:t>
            </a:r>
            <a:endParaRPr lang="en-US" altLang="zh-TW" dirty="0" smtClean="0">
              <a:latin typeface="+mj-ea"/>
              <a:ea typeface="+mj-ea"/>
            </a:endParaRPr>
          </a:p>
          <a:p>
            <a:r>
              <a:rPr lang="zh-TW" altLang="en-US" dirty="0" smtClean="0">
                <a:latin typeface="+mj-ea"/>
                <a:ea typeface="+mj-ea"/>
              </a:rPr>
              <a:t>校內聯絡人</a:t>
            </a:r>
            <a:r>
              <a:rPr lang="en-US" altLang="zh-TW" dirty="0" smtClean="0">
                <a:latin typeface="+mj-ea"/>
                <a:ea typeface="+mj-ea"/>
              </a:rPr>
              <a:t>:</a:t>
            </a:r>
            <a:r>
              <a:rPr lang="zh-TW" altLang="en-US" dirty="0" smtClean="0">
                <a:latin typeface="+mj-ea"/>
                <a:ea typeface="+mj-ea"/>
              </a:rPr>
              <a:t>教務處教學發展中心 陳小姐</a:t>
            </a:r>
            <a:r>
              <a:rPr lang="en-US" altLang="zh-TW" dirty="0" smtClean="0">
                <a:latin typeface="+mj-ea"/>
                <a:ea typeface="+mj-ea"/>
              </a:rPr>
              <a:t>/</a:t>
            </a:r>
            <a:r>
              <a:rPr lang="zh-TW" altLang="en-US" dirty="0" smtClean="0">
                <a:latin typeface="+mj-ea"/>
                <a:ea typeface="+mj-ea"/>
              </a:rPr>
              <a:t>牛小姐</a:t>
            </a:r>
            <a:endParaRPr lang="en-US" altLang="zh-TW" dirty="0" smtClean="0">
              <a:latin typeface="+mj-ea"/>
              <a:ea typeface="+mj-ea"/>
            </a:endParaRPr>
          </a:p>
          <a:p>
            <a:r>
              <a:rPr lang="en-US" altLang="zh-TW" dirty="0" smtClean="0">
                <a:latin typeface="+mj-ea"/>
                <a:ea typeface="+mj-ea"/>
              </a:rPr>
              <a:t>Email: </a:t>
            </a:r>
            <a:r>
              <a:rPr lang="en-US" altLang="zh-TW" dirty="0" smtClean="0">
                <a:latin typeface="+mj-ea"/>
                <a:ea typeface="+mj-ea"/>
                <a:hlinkClick r:id="rId3"/>
              </a:rPr>
              <a:t>ctd@mail.ntcu.edu.tw</a:t>
            </a:r>
            <a:endParaRPr lang="en-US" altLang="zh-TW" dirty="0" smtClean="0">
              <a:latin typeface="+mj-ea"/>
              <a:ea typeface="+mj-ea"/>
            </a:endParaRPr>
          </a:p>
          <a:p>
            <a:r>
              <a:rPr lang="zh-TW" altLang="en-US" dirty="0" smtClean="0">
                <a:latin typeface="+mj-ea"/>
                <a:ea typeface="+mj-ea"/>
              </a:rPr>
              <a:t>校內分機</a:t>
            </a:r>
            <a:r>
              <a:rPr lang="en-US" altLang="zh-TW" dirty="0" smtClean="0">
                <a:latin typeface="+mj-ea"/>
                <a:ea typeface="+mj-ea"/>
              </a:rPr>
              <a:t>:</a:t>
            </a:r>
            <a:r>
              <a:rPr lang="zh-TW" altLang="en-US" dirty="0" smtClean="0">
                <a:latin typeface="+mj-ea"/>
                <a:ea typeface="+mj-ea"/>
              </a:rPr>
              <a:t> </a:t>
            </a:r>
            <a:r>
              <a:rPr lang="en-US" altLang="zh-TW" dirty="0" smtClean="0">
                <a:latin typeface="+mj-ea"/>
                <a:ea typeface="+mj-ea"/>
              </a:rPr>
              <a:t>3142</a:t>
            </a:r>
            <a:r>
              <a:rPr lang="zh-TW" altLang="en-US" dirty="0" smtClean="0">
                <a:latin typeface="+mj-ea"/>
                <a:ea typeface="+mj-ea"/>
              </a:rPr>
              <a:t>、</a:t>
            </a:r>
            <a:r>
              <a:rPr lang="en-US" altLang="zh-TW" dirty="0" smtClean="0">
                <a:latin typeface="+mj-ea"/>
                <a:ea typeface="+mj-ea"/>
              </a:rPr>
              <a:t>3143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都會">
  <a:themeElements>
    <a:clrScheme name="都會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都會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都會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78</TotalTime>
  <Words>142</Words>
  <Application>Microsoft Office PowerPoint</Application>
  <PresentationFormat>如螢幕大小 (4:3)</PresentationFormat>
  <Paragraphs>30</Paragraphs>
  <Slides>9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5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9</vt:i4>
      </vt:variant>
    </vt:vector>
  </HeadingPairs>
  <TitlesOfParts>
    <vt:vector size="15" baseType="lpstr">
      <vt:lpstr>微軟正黑體</vt:lpstr>
      <vt:lpstr>新細明體</vt:lpstr>
      <vt:lpstr>Georgia</vt:lpstr>
      <vt:lpstr>Trebuchet MS</vt:lpstr>
      <vt:lpstr>Wingdings 2</vt:lpstr>
      <vt:lpstr>都會</vt:lpstr>
      <vt:lpstr>Google Meet 簡易教學</vt:lpstr>
      <vt:lpstr>1.發起及加入會議</vt:lpstr>
      <vt:lpstr>1.發起及加入會議</vt:lpstr>
      <vt:lpstr>1.發起及加入會議</vt:lpstr>
      <vt:lpstr>2.功能應用</vt:lpstr>
      <vt:lpstr>2.功能應用</vt:lpstr>
      <vt:lpstr>2.功能應用</vt:lpstr>
      <vt:lpstr>3.結束會議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Google Meet 簡易教學</dc:title>
  <dc:creator>USER</dc:creator>
  <cp:lastModifiedBy>USER</cp:lastModifiedBy>
  <cp:revision>7</cp:revision>
  <dcterms:created xsi:type="dcterms:W3CDTF">2021-05-15T07:35:46Z</dcterms:created>
  <dcterms:modified xsi:type="dcterms:W3CDTF">2021-05-17T01:57:31Z</dcterms:modified>
</cp:coreProperties>
</file>